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72" r:id="rId4"/>
    <p:sldId id="261" r:id="rId5"/>
    <p:sldId id="258" r:id="rId6"/>
    <p:sldId id="257" r:id="rId7"/>
    <p:sldId id="262" r:id="rId8"/>
    <p:sldId id="263" r:id="rId9"/>
    <p:sldId id="265" r:id="rId10"/>
    <p:sldId id="288" r:id="rId11"/>
    <p:sldId id="27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jnish Sinha" initials="RS" lastIdx="1" clrIdx="0">
    <p:extLst>
      <p:ext uri="{19B8F6BF-5375-455C-9EA6-DF929625EA0E}">
        <p15:presenceInfo xmlns:p15="http://schemas.microsoft.com/office/powerpoint/2012/main" userId="Rajnish Sinh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7" autoAdjust="0"/>
    <p:restoredTop sz="94533" autoAdjust="0"/>
  </p:normalViewPr>
  <p:slideViewPr>
    <p:cSldViewPr snapToGrid="0">
      <p:cViewPr varScale="1">
        <p:scale>
          <a:sx n="69" d="100"/>
          <a:sy n="69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22T20:52:55.525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0898E0-C34D-433C-9DB4-0ECF64E2AE6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7C5AD9C-137F-4E67-92F6-03FE648CF9B5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IN" dirty="0" smtClean="0"/>
            <a:t>Leather</a:t>
          </a:r>
          <a:endParaRPr lang="en-IN" dirty="0"/>
        </a:p>
      </dgm:t>
    </dgm:pt>
    <dgm:pt modelId="{D2ED16C0-0A1F-49BC-93B8-725A8A35535C}" type="parTrans" cxnId="{F7761B63-738E-402D-86B7-C913DD138027}">
      <dgm:prSet/>
      <dgm:spPr/>
      <dgm:t>
        <a:bodyPr/>
        <a:lstStyle/>
        <a:p>
          <a:endParaRPr lang="en-IN"/>
        </a:p>
      </dgm:t>
    </dgm:pt>
    <dgm:pt modelId="{96C40FCC-9413-4DC9-906E-C0B764EF157C}" type="sibTrans" cxnId="{F7761B63-738E-402D-86B7-C913DD138027}">
      <dgm:prSet/>
      <dgm:spPr/>
      <dgm:t>
        <a:bodyPr/>
        <a:lstStyle/>
        <a:p>
          <a:endParaRPr lang="en-IN"/>
        </a:p>
      </dgm:t>
    </dgm:pt>
    <dgm:pt modelId="{227AC373-AFBA-4998-89B1-3443A680A8C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IN" dirty="0" smtClean="0"/>
            <a:t>Milk</a:t>
          </a:r>
          <a:endParaRPr lang="en-IN" dirty="0"/>
        </a:p>
      </dgm:t>
    </dgm:pt>
    <dgm:pt modelId="{5500161C-ADE2-4758-8E89-EFDD531B2355}" type="parTrans" cxnId="{ECB6AEA1-A654-4921-914B-456F22158AAE}">
      <dgm:prSet/>
      <dgm:spPr/>
      <dgm:t>
        <a:bodyPr/>
        <a:lstStyle/>
        <a:p>
          <a:endParaRPr lang="en-IN"/>
        </a:p>
      </dgm:t>
    </dgm:pt>
    <dgm:pt modelId="{51000839-B176-4561-8CF2-880EEF645F93}" type="sibTrans" cxnId="{ECB6AEA1-A654-4921-914B-456F22158AAE}">
      <dgm:prSet/>
      <dgm:spPr/>
      <dgm:t>
        <a:bodyPr/>
        <a:lstStyle/>
        <a:p>
          <a:endParaRPr lang="en-IN"/>
        </a:p>
      </dgm:t>
    </dgm:pt>
    <dgm:pt modelId="{4891AD13-F1A3-4FF5-A17A-AAF5585A9D4A}">
      <dgm:prSet phldrT="[Text]"/>
      <dgm:spPr>
        <a:solidFill>
          <a:schemeClr val="accent6"/>
        </a:solidFill>
      </dgm:spPr>
      <dgm:t>
        <a:bodyPr/>
        <a:lstStyle/>
        <a:p>
          <a:r>
            <a:rPr lang="en-IN" dirty="0" smtClean="0"/>
            <a:t>Cosmetic</a:t>
          </a:r>
          <a:endParaRPr lang="en-IN" dirty="0"/>
        </a:p>
      </dgm:t>
    </dgm:pt>
    <dgm:pt modelId="{DE4DF72F-C9E4-4E5C-BC7C-016AB9E71335}" type="parTrans" cxnId="{6281B78E-5181-445D-9FB1-B54B3F19DE5A}">
      <dgm:prSet/>
      <dgm:spPr/>
      <dgm:t>
        <a:bodyPr/>
        <a:lstStyle/>
        <a:p>
          <a:endParaRPr lang="en-IN"/>
        </a:p>
      </dgm:t>
    </dgm:pt>
    <dgm:pt modelId="{4F5073BF-52AC-49CA-BCD8-108F08EF1390}" type="sibTrans" cxnId="{6281B78E-5181-445D-9FB1-B54B3F19DE5A}">
      <dgm:prSet/>
      <dgm:spPr/>
      <dgm:t>
        <a:bodyPr/>
        <a:lstStyle/>
        <a:p>
          <a:endParaRPr lang="en-IN"/>
        </a:p>
      </dgm:t>
    </dgm:pt>
    <dgm:pt modelId="{076F7384-791B-4762-B9FE-D7F47262DE29}">
      <dgm:prSet phldrT="[Text]"/>
      <dgm:spPr>
        <a:solidFill>
          <a:srgbClr val="FFC000"/>
        </a:solidFill>
      </dgm:spPr>
      <dgm:t>
        <a:bodyPr/>
        <a:lstStyle/>
        <a:p>
          <a:r>
            <a:rPr lang="en-IN" dirty="0" smtClean="0"/>
            <a:t>Medicine/vaccine</a:t>
          </a:r>
          <a:endParaRPr lang="en-IN" dirty="0"/>
        </a:p>
      </dgm:t>
    </dgm:pt>
    <dgm:pt modelId="{C669AE86-9D88-49EB-854A-B08EF766C222}" type="parTrans" cxnId="{258B89D5-7315-4CFD-AB25-0B972D483630}">
      <dgm:prSet/>
      <dgm:spPr/>
      <dgm:t>
        <a:bodyPr/>
        <a:lstStyle/>
        <a:p>
          <a:endParaRPr lang="en-IN"/>
        </a:p>
      </dgm:t>
    </dgm:pt>
    <dgm:pt modelId="{45F7B5E6-27DE-4668-A1A7-8415E245C37D}" type="sibTrans" cxnId="{258B89D5-7315-4CFD-AB25-0B972D483630}">
      <dgm:prSet/>
      <dgm:spPr/>
      <dgm:t>
        <a:bodyPr/>
        <a:lstStyle/>
        <a:p>
          <a:endParaRPr lang="en-IN"/>
        </a:p>
      </dgm:t>
    </dgm:pt>
    <dgm:pt modelId="{7491A0B8-AD86-46D2-8D8F-939D90DF1FCA}">
      <dgm:prSet phldrT="[Text]"/>
      <dgm:spPr>
        <a:solidFill>
          <a:srgbClr val="7030A0"/>
        </a:solidFill>
      </dgm:spPr>
      <dgm:t>
        <a:bodyPr/>
        <a:lstStyle/>
        <a:p>
          <a:r>
            <a:rPr lang="en-IN" dirty="0" smtClean="0"/>
            <a:t>Nonveg</a:t>
          </a:r>
          <a:endParaRPr lang="en-IN" dirty="0"/>
        </a:p>
      </dgm:t>
    </dgm:pt>
    <dgm:pt modelId="{39028863-4D9D-4443-9255-0FED4E403012}" type="parTrans" cxnId="{FB8F0C4F-0758-49B4-8929-6F40D3773FBA}">
      <dgm:prSet/>
      <dgm:spPr/>
      <dgm:t>
        <a:bodyPr/>
        <a:lstStyle/>
        <a:p>
          <a:endParaRPr lang="en-IN"/>
        </a:p>
      </dgm:t>
    </dgm:pt>
    <dgm:pt modelId="{B9459899-F4CC-4C91-951C-5E2BB578C04C}" type="sibTrans" cxnId="{FB8F0C4F-0758-49B4-8929-6F40D3773FBA}">
      <dgm:prSet/>
      <dgm:spPr/>
      <dgm:t>
        <a:bodyPr/>
        <a:lstStyle/>
        <a:p>
          <a:endParaRPr lang="en-IN"/>
        </a:p>
      </dgm:t>
    </dgm:pt>
    <dgm:pt modelId="{D9D6703F-0CB1-4E05-9D33-00A51325B51D}">
      <dgm:prSet phldrT="[Text]"/>
      <dgm:spPr>
        <a:solidFill>
          <a:srgbClr val="92D050"/>
        </a:solidFill>
      </dgm:spPr>
      <dgm:t>
        <a:bodyPr/>
        <a:lstStyle/>
        <a:p>
          <a:r>
            <a:rPr lang="en-IN" dirty="0" smtClean="0"/>
            <a:t>Climate Change</a:t>
          </a:r>
          <a:endParaRPr lang="en-IN" dirty="0"/>
        </a:p>
      </dgm:t>
    </dgm:pt>
    <dgm:pt modelId="{6D811ED6-73D2-4D34-B0AD-0134FB2CAE0F}" type="parTrans" cxnId="{2AAD42DC-3FB9-466F-9D5D-56CC643F913B}">
      <dgm:prSet/>
      <dgm:spPr/>
      <dgm:t>
        <a:bodyPr/>
        <a:lstStyle/>
        <a:p>
          <a:endParaRPr lang="en-IN"/>
        </a:p>
      </dgm:t>
    </dgm:pt>
    <dgm:pt modelId="{EC09E21D-4245-4964-B4F2-77BB05510D5D}" type="sibTrans" cxnId="{2AAD42DC-3FB9-466F-9D5D-56CC643F913B}">
      <dgm:prSet/>
      <dgm:spPr/>
      <dgm:t>
        <a:bodyPr/>
        <a:lstStyle/>
        <a:p>
          <a:endParaRPr lang="en-IN"/>
        </a:p>
      </dgm:t>
    </dgm:pt>
    <dgm:pt modelId="{7D4CCF0F-24F0-40F0-8E72-205EEFD96841}" type="pres">
      <dgm:prSet presAssocID="{820898E0-C34D-433C-9DB4-0ECF64E2AE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2DC05C8-A085-4908-B34A-A2409DD8BA58}" type="pres">
      <dgm:prSet presAssocID="{D7C5AD9C-137F-4E67-92F6-03FE648CF9B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B0ED8F-2461-44E3-BFAD-24BCA1FE629D}" type="pres">
      <dgm:prSet presAssocID="{96C40FCC-9413-4DC9-906E-C0B764EF157C}" presName="sibTrans" presStyleCnt="0"/>
      <dgm:spPr/>
    </dgm:pt>
    <dgm:pt modelId="{E360188E-78C9-4485-A404-A6DB86C48688}" type="pres">
      <dgm:prSet presAssocID="{227AC373-AFBA-4998-89B1-3443A680A8C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65559E6-9945-4F64-8453-F4A70BA32B2D}" type="pres">
      <dgm:prSet presAssocID="{51000839-B176-4561-8CF2-880EEF645F93}" presName="sibTrans" presStyleCnt="0"/>
      <dgm:spPr/>
    </dgm:pt>
    <dgm:pt modelId="{7B192A88-CD54-4E3D-8507-EED0BD57C761}" type="pres">
      <dgm:prSet presAssocID="{4891AD13-F1A3-4FF5-A17A-AAF5585A9D4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29113C-C01A-4F6A-B2CA-94BB14009373}" type="pres">
      <dgm:prSet presAssocID="{4F5073BF-52AC-49CA-BCD8-108F08EF1390}" presName="sibTrans" presStyleCnt="0"/>
      <dgm:spPr/>
    </dgm:pt>
    <dgm:pt modelId="{182D3D3A-8275-4B74-906C-AAAC44F21EFD}" type="pres">
      <dgm:prSet presAssocID="{076F7384-791B-4762-B9FE-D7F47262DE2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11A9D1-21FE-4D42-A717-BB9E5AD5E6DF}" type="pres">
      <dgm:prSet presAssocID="{45F7B5E6-27DE-4668-A1A7-8415E245C37D}" presName="sibTrans" presStyleCnt="0"/>
      <dgm:spPr/>
    </dgm:pt>
    <dgm:pt modelId="{6A434334-282D-41A5-8308-553FF6564AF2}" type="pres">
      <dgm:prSet presAssocID="{7491A0B8-AD86-46D2-8D8F-939D90DF1FCA}" presName="node" presStyleLbl="node1" presStyleIdx="4" presStyleCnt="6" custLinFactNeighborX="-103" custLinFactNeighborY="89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398305D-FCF3-413B-A64E-3853C10D3FFC}" type="pres">
      <dgm:prSet presAssocID="{B9459899-F4CC-4C91-951C-5E2BB578C04C}" presName="sibTrans" presStyleCnt="0"/>
      <dgm:spPr/>
    </dgm:pt>
    <dgm:pt modelId="{563EE7B3-D857-46D6-B197-E69E8EDC3DE7}" type="pres">
      <dgm:prSet presAssocID="{D9D6703F-0CB1-4E05-9D33-00A51325B51D}" presName="node" presStyleLbl="node1" presStyleIdx="5" presStyleCnt="6" custLinFactNeighborX="-1072" custLinFactNeighborY="89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B8F0C4F-0758-49B4-8929-6F40D3773FBA}" srcId="{820898E0-C34D-433C-9DB4-0ECF64E2AE6E}" destId="{7491A0B8-AD86-46D2-8D8F-939D90DF1FCA}" srcOrd="4" destOrd="0" parTransId="{39028863-4D9D-4443-9255-0FED4E403012}" sibTransId="{B9459899-F4CC-4C91-951C-5E2BB578C04C}"/>
    <dgm:cxn modelId="{8A342272-8F01-443D-9E8D-CCD5F807F063}" type="presOf" srcId="{227AC373-AFBA-4998-89B1-3443A680A8C2}" destId="{E360188E-78C9-4485-A404-A6DB86C48688}" srcOrd="0" destOrd="0" presId="urn:microsoft.com/office/officeart/2005/8/layout/default"/>
    <dgm:cxn modelId="{258B89D5-7315-4CFD-AB25-0B972D483630}" srcId="{820898E0-C34D-433C-9DB4-0ECF64E2AE6E}" destId="{076F7384-791B-4762-B9FE-D7F47262DE29}" srcOrd="3" destOrd="0" parTransId="{C669AE86-9D88-49EB-854A-B08EF766C222}" sibTransId="{45F7B5E6-27DE-4668-A1A7-8415E245C37D}"/>
    <dgm:cxn modelId="{FDAEB706-D7F1-438E-9F96-445896EF43FE}" type="presOf" srcId="{820898E0-C34D-433C-9DB4-0ECF64E2AE6E}" destId="{7D4CCF0F-24F0-40F0-8E72-205EEFD96841}" srcOrd="0" destOrd="0" presId="urn:microsoft.com/office/officeart/2005/8/layout/default"/>
    <dgm:cxn modelId="{6281B78E-5181-445D-9FB1-B54B3F19DE5A}" srcId="{820898E0-C34D-433C-9DB4-0ECF64E2AE6E}" destId="{4891AD13-F1A3-4FF5-A17A-AAF5585A9D4A}" srcOrd="2" destOrd="0" parTransId="{DE4DF72F-C9E4-4E5C-BC7C-016AB9E71335}" sibTransId="{4F5073BF-52AC-49CA-BCD8-108F08EF1390}"/>
    <dgm:cxn modelId="{ECB6AEA1-A654-4921-914B-456F22158AAE}" srcId="{820898E0-C34D-433C-9DB4-0ECF64E2AE6E}" destId="{227AC373-AFBA-4998-89B1-3443A680A8C2}" srcOrd="1" destOrd="0" parTransId="{5500161C-ADE2-4758-8E89-EFDD531B2355}" sibTransId="{51000839-B176-4561-8CF2-880EEF645F93}"/>
    <dgm:cxn modelId="{68177C03-DB8F-4EEA-8DEA-4ACEE240A130}" type="presOf" srcId="{7491A0B8-AD86-46D2-8D8F-939D90DF1FCA}" destId="{6A434334-282D-41A5-8308-553FF6564AF2}" srcOrd="0" destOrd="0" presId="urn:microsoft.com/office/officeart/2005/8/layout/default"/>
    <dgm:cxn modelId="{9535A12F-0289-49DD-97FF-7D95D5BAA99E}" type="presOf" srcId="{4891AD13-F1A3-4FF5-A17A-AAF5585A9D4A}" destId="{7B192A88-CD54-4E3D-8507-EED0BD57C761}" srcOrd="0" destOrd="0" presId="urn:microsoft.com/office/officeart/2005/8/layout/default"/>
    <dgm:cxn modelId="{2AAD42DC-3FB9-466F-9D5D-56CC643F913B}" srcId="{820898E0-C34D-433C-9DB4-0ECF64E2AE6E}" destId="{D9D6703F-0CB1-4E05-9D33-00A51325B51D}" srcOrd="5" destOrd="0" parTransId="{6D811ED6-73D2-4D34-B0AD-0134FB2CAE0F}" sibTransId="{EC09E21D-4245-4964-B4F2-77BB05510D5D}"/>
    <dgm:cxn modelId="{2D1113C9-9035-46B5-AE1A-D1B9A1666B69}" type="presOf" srcId="{D9D6703F-0CB1-4E05-9D33-00A51325B51D}" destId="{563EE7B3-D857-46D6-B197-E69E8EDC3DE7}" srcOrd="0" destOrd="0" presId="urn:microsoft.com/office/officeart/2005/8/layout/default"/>
    <dgm:cxn modelId="{59B139A2-D55C-4B37-8FD3-0FA175482351}" type="presOf" srcId="{076F7384-791B-4762-B9FE-D7F47262DE29}" destId="{182D3D3A-8275-4B74-906C-AAAC44F21EFD}" srcOrd="0" destOrd="0" presId="urn:microsoft.com/office/officeart/2005/8/layout/default"/>
    <dgm:cxn modelId="{F7761B63-738E-402D-86B7-C913DD138027}" srcId="{820898E0-C34D-433C-9DB4-0ECF64E2AE6E}" destId="{D7C5AD9C-137F-4E67-92F6-03FE648CF9B5}" srcOrd="0" destOrd="0" parTransId="{D2ED16C0-0A1F-49BC-93B8-725A8A35535C}" sibTransId="{96C40FCC-9413-4DC9-906E-C0B764EF157C}"/>
    <dgm:cxn modelId="{4830D97C-AE3B-497B-9DBF-61AFB1C46ECF}" type="presOf" srcId="{D7C5AD9C-137F-4E67-92F6-03FE648CF9B5}" destId="{A2DC05C8-A085-4908-B34A-A2409DD8BA58}" srcOrd="0" destOrd="0" presId="urn:microsoft.com/office/officeart/2005/8/layout/default"/>
    <dgm:cxn modelId="{297D6E4A-4B99-4A38-A39B-FE77B5F6DBEB}" type="presParOf" srcId="{7D4CCF0F-24F0-40F0-8E72-205EEFD96841}" destId="{A2DC05C8-A085-4908-B34A-A2409DD8BA58}" srcOrd="0" destOrd="0" presId="urn:microsoft.com/office/officeart/2005/8/layout/default"/>
    <dgm:cxn modelId="{1AE55C16-999A-4AE8-AB87-8104C88C8A36}" type="presParOf" srcId="{7D4CCF0F-24F0-40F0-8E72-205EEFD96841}" destId="{91B0ED8F-2461-44E3-BFAD-24BCA1FE629D}" srcOrd="1" destOrd="0" presId="urn:microsoft.com/office/officeart/2005/8/layout/default"/>
    <dgm:cxn modelId="{DA10D1E1-8A23-4161-BF1C-5BA33DBB99AD}" type="presParOf" srcId="{7D4CCF0F-24F0-40F0-8E72-205EEFD96841}" destId="{E360188E-78C9-4485-A404-A6DB86C48688}" srcOrd="2" destOrd="0" presId="urn:microsoft.com/office/officeart/2005/8/layout/default"/>
    <dgm:cxn modelId="{3C59270D-56A6-4B23-93AE-00717AAEB289}" type="presParOf" srcId="{7D4CCF0F-24F0-40F0-8E72-205EEFD96841}" destId="{E65559E6-9945-4F64-8453-F4A70BA32B2D}" srcOrd="3" destOrd="0" presId="urn:microsoft.com/office/officeart/2005/8/layout/default"/>
    <dgm:cxn modelId="{982013AA-9DF1-415B-B970-A1CAAF62913F}" type="presParOf" srcId="{7D4CCF0F-24F0-40F0-8E72-205EEFD96841}" destId="{7B192A88-CD54-4E3D-8507-EED0BD57C761}" srcOrd="4" destOrd="0" presId="urn:microsoft.com/office/officeart/2005/8/layout/default"/>
    <dgm:cxn modelId="{5D8666BB-2693-459A-8BBD-0541124B2407}" type="presParOf" srcId="{7D4CCF0F-24F0-40F0-8E72-205EEFD96841}" destId="{7B29113C-C01A-4F6A-B2CA-94BB14009373}" srcOrd="5" destOrd="0" presId="urn:microsoft.com/office/officeart/2005/8/layout/default"/>
    <dgm:cxn modelId="{1E95A6F5-393D-4E08-95B5-4C3078418912}" type="presParOf" srcId="{7D4CCF0F-24F0-40F0-8E72-205EEFD96841}" destId="{182D3D3A-8275-4B74-906C-AAAC44F21EFD}" srcOrd="6" destOrd="0" presId="urn:microsoft.com/office/officeart/2005/8/layout/default"/>
    <dgm:cxn modelId="{B2D3920D-4639-4867-BC54-306F509C1F94}" type="presParOf" srcId="{7D4CCF0F-24F0-40F0-8E72-205EEFD96841}" destId="{B411A9D1-21FE-4D42-A717-BB9E5AD5E6DF}" srcOrd="7" destOrd="0" presId="urn:microsoft.com/office/officeart/2005/8/layout/default"/>
    <dgm:cxn modelId="{0EC29A16-9334-44FF-BADC-1ADB8D8BF822}" type="presParOf" srcId="{7D4CCF0F-24F0-40F0-8E72-205EEFD96841}" destId="{6A434334-282D-41A5-8308-553FF6564AF2}" srcOrd="8" destOrd="0" presId="urn:microsoft.com/office/officeart/2005/8/layout/default"/>
    <dgm:cxn modelId="{0643A53A-A5D2-4AE5-85CA-85381BC1C898}" type="presParOf" srcId="{7D4CCF0F-24F0-40F0-8E72-205EEFD96841}" destId="{E398305D-FCF3-413B-A64E-3853C10D3FFC}" srcOrd="9" destOrd="0" presId="urn:microsoft.com/office/officeart/2005/8/layout/default"/>
    <dgm:cxn modelId="{6A463538-85E9-4CC5-8B67-8CC4C696DBA0}" type="presParOf" srcId="{7D4CCF0F-24F0-40F0-8E72-205EEFD96841}" destId="{563EE7B3-D857-46D6-B197-E69E8EDC3DE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C05C8-A085-4908-B34A-A2409DD8BA58}">
      <dsp:nvSpPr>
        <dsp:cNvPr id="0" name=""/>
        <dsp:cNvSpPr/>
      </dsp:nvSpPr>
      <dsp:spPr>
        <a:xfrm>
          <a:off x="1221978" y="2645"/>
          <a:ext cx="2706687" cy="1624012"/>
        </a:xfrm>
        <a:prstGeom prst="rect">
          <a:avLst/>
        </a:prstGeom>
        <a:solidFill>
          <a:schemeClr val="bg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Leather</a:t>
          </a:r>
          <a:endParaRPr lang="en-IN" sz="2200" kern="1200" dirty="0"/>
        </a:p>
      </dsp:txBody>
      <dsp:txXfrm>
        <a:off x="1221978" y="2645"/>
        <a:ext cx="2706687" cy="1624012"/>
      </dsp:txXfrm>
    </dsp:sp>
    <dsp:sp modelId="{E360188E-78C9-4485-A404-A6DB86C48688}">
      <dsp:nvSpPr>
        <dsp:cNvPr id="0" name=""/>
        <dsp:cNvSpPr/>
      </dsp:nvSpPr>
      <dsp:spPr>
        <a:xfrm>
          <a:off x="4199334" y="2645"/>
          <a:ext cx="2706687" cy="162401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Milk</a:t>
          </a:r>
          <a:endParaRPr lang="en-IN" sz="2200" kern="1200" dirty="0"/>
        </a:p>
      </dsp:txBody>
      <dsp:txXfrm>
        <a:off x="4199334" y="2645"/>
        <a:ext cx="2706687" cy="1624012"/>
      </dsp:txXfrm>
    </dsp:sp>
    <dsp:sp modelId="{7B192A88-CD54-4E3D-8507-EED0BD57C761}">
      <dsp:nvSpPr>
        <dsp:cNvPr id="0" name=""/>
        <dsp:cNvSpPr/>
      </dsp:nvSpPr>
      <dsp:spPr>
        <a:xfrm>
          <a:off x="1221978" y="1897327"/>
          <a:ext cx="2706687" cy="1624012"/>
        </a:xfrm>
        <a:prstGeom prst="rect">
          <a:avLst/>
        </a:prstGeom>
        <a:solidFill>
          <a:schemeClr val="accent6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Cosmetic</a:t>
          </a:r>
          <a:endParaRPr lang="en-IN" sz="2200" kern="1200" dirty="0"/>
        </a:p>
      </dsp:txBody>
      <dsp:txXfrm>
        <a:off x="1221978" y="1897327"/>
        <a:ext cx="2706687" cy="1624012"/>
      </dsp:txXfrm>
    </dsp:sp>
    <dsp:sp modelId="{182D3D3A-8275-4B74-906C-AAAC44F21EFD}">
      <dsp:nvSpPr>
        <dsp:cNvPr id="0" name=""/>
        <dsp:cNvSpPr/>
      </dsp:nvSpPr>
      <dsp:spPr>
        <a:xfrm>
          <a:off x="4199334" y="1897327"/>
          <a:ext cx="2706687" cy="1624012"/>
        </a:xfrm>
        <a:prstGeom prst="rect">
          <a:avLst/>
        </a:prstGeom>
        <a:solidFill>
          <a:srgbClr val="FFC00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Medicine/vaccine</a:t>
          </a:r>
          <a:endParaRPr lang="en-IN" sz="2200" kern="1200" dirty="0"/>
        </a:p>
      </dsp:txBody>
      <dsp:txXfrm>
        <a:off x="4199334" y="1897327"/>
        <a:ext cx="2706687" cy="1624012"/>
      </dsp:txXfrm>
    </dsp:sp>
    <dsp:sp modelId="{6A434334-282D-41A5-8308-553FF6564AF2}">
      <dsp:nvSpPr>
        <dsp:cNvPr id="0" name=""/>
        <dsp:cNvSpPr/>
      </dsp:nvSpPr>
      <dsp:spPr>
        <a:xfrm>
          <a:off x="1219190" y="3794654"/>
          <a:ext cx="2706687" cy="1624012"/>
        </a:xfrm>
        <a:prstGeom prst="rect">
          <a:avLst/>
        </a:prstGeom>
        <a:solidFill>
          <a:srgbClr val="7030A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Nonveg</a:t>
          </a:r>
          <a:endParaRPr lang="en-IN" sz="2200" kern="1200" dirty="0"/>
        </a:p>
      </dsp:txBody>
      <dsp:txXfrm>
        <a:off x="1219190" y="3794654"/>
        <a:ext cx="2706687" cy="1624012"/>
      </dsp:txXfrm>
    </dsp:sp>
    <dsp:sp modelId="{563EE7B3-D857-46D6-B197-E69E8EDC3DE7}">
      <dsp:nvSpPr>
        <dsp:cNvPr id="0" name=""/>
        <dsp:cNvSpPr/>
      </dsp:nvSpPr>
      <dsp:spPr>
        <a:xfrm>
          <a:off x="4170318" y="3794654"/>
          <a:ext cx="2706687" cy="1624012"/>
        </a:xfrm>
        <a:prstGeom prst="rect">
          <a:avLst/>
        </a:prstGeom>
        <a:solidFill>
          <a:srgbClr val="92D050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Climate Change</a:t>
          </a:r>
          <a:endParaRPr lang="en-IN" sz="2200" kern="1200" dirty="0"/>
        </a:p>
      </dsp:txBody>
      <dsp:txXfrm>
        <a:off x="4170318" y="3794654"/>
        <a:ext cx="2706687" cy="162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1169D-896F-4003-8034-E95339F5694A}" type="datetimeFigureOut">
              <a:rPr lang="en-IN" smtClean="0"/>
              <a:t>07-03-2023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9D91D-F12A-456F-8464-BF3DCD8B0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95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bhi1008@ymail.com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fif"/><Relationship Id="rId3" Type="http://schemas.openxmlformats.org/officeDocument/2006/relationships/image" Target="../media/image11.jfif"/><Relationship Id="rId7" Type="http://schemas.openxmlformats.org/officeDocument/2006/relationships/image" Target="../media/image15.jf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fif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hindirocks.com/mungfali-ke-fayde-benefits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f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fif"/><Relationship Id="rId5" Type="http://schemas.openxmlformats.org/officeDocument/2006/relationships/image" Target="../media/image23.jfif"/><Relationship Id="rId4" Type="http://schemas.openxmlformats.org/officeDocument/2006/relationships/image" Target="../media/image22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4" b="23400"/>
          <a:stretch/>
        </p:blipFill>
        <p:spPr>
          <a:xfrm>
            <a:off x="3473547" y="621735"/>
            <a:ext cx="7240635" cy="5112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2909" y="2100790"/>
            <a:ext cx="8366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(NGO :  BRN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8006080006000011)                                                                                                                    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(Mo No.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07597550449)                                                                                                                            (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abhi1008@ymail.com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                                                                                                                                 (Abhishek-</a:t>
            </a:r>
            <a:r>
              <a:rPr lang="en-US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Parul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Bhandari)</a:t>
            </a:r>
            <a:endParaRPr lang="en-I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22909" y="6166568"/>
            <a:ext cx="11623948" cy="3701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I</a:t>
            </a:r>
            <a:r>
              <a:rPr lang="en-US" sz="2000" b="1" dirty="0" smtClean="0">
                <a:solidFill>
                  <a:schemeClr val="tx1"/>
                </a:solidFill>
              </a:rPr>
              <a:t>f slaughter houses had glass walls, everyone would be a vegetarian- </a:t>
            </a:r>
            <a:r>
              <a:rPr lang="en-IN" sz="2000" b="1" dirty="0">
                <a:solidFill>
                  <a:srgbClr val="0070C0"/>
                </a:solidFill>
              </a:rPr>
              <a:t>Paul McCartney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8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laughter house cow hi-res stock photography and images - Page 2 - Alam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16" b="10379"/>
          <a:stretch/>
        </p:blipFill>
        <p:spPr bwMode="auto">
          <a:xfrm>
            <a:off x="778550" y="0"/>
            <a:ext cx="10369856" cy="522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66922" y="1431235"/>
            <a:ext cx="111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/>
              <a:t>Gaa</a:t>
            </a:r>
            <a:endParaRPr lang="en-IN" dirty="0"/>
          </a:p>
        </p:txBody>
      </p:sp>
      <p:sp>
        <p:nvSpPr>
          <p:cNvPr id="24" name="Rounded Rectangle 23"/>
          <p:cNvSpPr/>
          <p:nvPr/>
        </p:nvSpPr>
        <p:spPr>
          <a:xfrm>
            <a:off x="987287" y="5371243"/>
            <a:ext cx="9952382" cy="145773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जघन्य क्रूरता</a:t>
            </a: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  <a:cs typeface="Mangal" panose="02040503050203030202" pitchFamily="18" charset="0"/>
              </a:rPr>
              <a:t>...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कई बार गाय</a:t>
            </a: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  <a:cs typeface="Mangal" panose="02040503050203030202" pitchFamily="18" charset="0"/>
              </a:rPr>
              <a:t>/ </a:t>
            </a:r>
            <a:r>
              <a:rPr lang="hi-I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भैंस के सामने उसी के बच्चे का निर्दयता पूर्वक कत्ल होता हे</a:t>
            </a: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  <a:cs typeface="Mangal" panose="02040503050203030202" pitchFamily="18" charset="0"/>
              </a:rPr>
              <a:t>.... </a:t>
            </a:r>
            <a:endParaRPr lang="en-US" altLang="en-US" sz="2000" b="1" dirty="0">
              <a:solidFill>
                <a:schemeClr val="tx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hi-I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ईश्वर हम मुर्खो</a:t>
            </a: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  <a:cs typeface="Mangal" panose="02040503050203030202" pitchFamily="18" charset="0"/>
              </a:rPr>
              <a:t>, </a:t>
            </a:r>
            <a:r>
              <a:rPr lang="hi-I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दुष्टों को सज़ा दे</a:t>
            </a: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 </a:t>
            </a:r>
            <a:r>
              <a:rPr lang="en-US" altLang="en-US" sz="44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4400" b="1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6" descr="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24" y="6141452"/>
            <a:ext cx="685800" cy="68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3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ww.greenqueen.com.hk/wp-content/uploads/2019/01/malai-sh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99" y="3021408"/>
            <a:ext cx="4546601" cy="340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99" y="3021408"/>
            <a:ext cx="6089198" cy="340995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122612" y="861391"/>
            <a:ext cx="6365945" cy="136497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555555"/>
                </a:solidFill>
                <a:latin typeface="Roboto-Bold"/>
              </a:rPr>
              <a:t>College Friends Quit Jobs to Turn Orange Peels, Coconut, Cactus into Leather Alternatives</a:t>
            </a:r>
          </a:p>
        </p:txBody>
      </p:sp>
    </p:spTree>
    <p:extLst>
      <p:ext uri="{BB962C8B-B14F-4D97-AF65-F5344CB8AC3E}">
        <p14:creationId xmlns:p14="http://schemas.microsoft.com/office/powerpoint/2010/main" val="141657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338" t="-305" r="24648"/>
          <a:stretch/>
        </p:blipFill>
        <p:spPr>
          <a:xfrm>
            <a:off x="78079" y="-122942"/>
            <a:ext cx="4746171" cy="4777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898" r="282" b="6750"/>
          <a:stretch/>
        </p:blipFill>
        <p:spPr>
          <a:xfrm>
            <a:off x="4674526" y="-14514"/>
            <a:ext cx="7348802" cy="32467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222" r="-1111" b="32963"/>
          <a:stretch/>
        </p:blipFill>
        <p:spPr>
          <a:xfrm>
            <a:off x="121084" y="4762500"/>
            <a:ext cx="3467100" cy="204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8889" r="371" b="6852"/>
          <a:stretch/>
        </p:blipFill>
        <p:spPr>
          <a:xfrm>
            <a:off x="9066438" y="2450145"/>
            <a:ext cx="2956890" cy="440785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18367" y="5009636"/>
            <a:ext cx="3410857" cy="150767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Vegan Leather</a:t>
            </a:r>
            <a:endParaRPr lang="en-IN" dirty="0"/>
          </a:p>
        </p:txBody>
      </p:sp>
      <p:sp>
        <p:nvSpPr>
          <p:cNvPr id="7" name="Down Arrow 6"/>
          <p:cNvSpPr/>
          <p:nvPr/>
        </p:nvSpPr>
        <p:spPr>
          <a:xfrm rot="5400000">
            <a:off x="3792817" y="5494307"/>
            <a:ext cx="420915" cy="538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5442857" y="3357849"/>
            <a:ext cx="3457613" cy="95975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latin typeface="Arial Black" panose="020B0A04020102020204" pitchFamily="34" charset="0"/>
              </a:rPr>
              <a:t>Plant Based Meat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 rot="5400000">
            <a:off x="4615107" y="3328246"/>
            <a:ext cx="565131" cy="88716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80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558800"/>
            <a:ext cx="1051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4400" u="sng" dirty="0" smtClean="0"/>
              <a:t>क्रूरता से मानवता</a:t>
            </a:r>
            <a:r>
              <a:rPr lang="en-US" sz="4400" u="sng" dirty="0" smtClean="0"/>
              <a:t> (</a:t>
            </a:r>
            <a:r>
              <a:rPr lang="hi-IN" sz="4400" u="sng" dirty="0" smtClean="0"/>
              <a:t>शाकाहार</a:t>
            </a:r>
            <a:r>
              <a:rPr lang="en-US" sz="4400" u="sng" dirty="0" smtClean="0"/>
              <a:t>/</a:t>
            </a:r>
            <a:r>
              <a:rPr lang="en-US" sz="4400" b="1" u="sng" dirty="0" smtClean="0"/>
              <a:t> </a:t>
            </a:r>
            <a:r>
              <a:rPr lang="hi-IN" sz="4400" b="1" u="sng" dirty="0" smtClean="0"/>
              <a:t>वीगन</a:t>
            </a:r>
            <a:r>
              <a:rPr lang="en-US" sz="4400" u="sng" dirty="0" smtClean="0"/>
              <a:t>)</a:t>
            </a:r>
            <a:r>
              <a:rPr lang="hi-IN" sz="4400" u="sng" dirty="0" smtClean="0"/>
              <a:t> की ओर</a:t>
            </a:r>
            <a:endParaRPr lang="en-IN" sz="4400" u="sng" dirty="0"/>
          </a:p>
        </p:txBody>
      </p:sp>
      <p:pic>
        <p:nvPicPr>
          <p:cNvPr id="1026" name="Picture 2" descr="शाकाहारी भोजन या मांसाहारी भोजन, आपके पहलू में क्या अच्छा है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4" y="1727199"/>
            <a:ext cx="6918326" cy="448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41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Peepal Farm Founder, Products, Location, Contact Nu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275" y="1854200"/>
            <a:ext cx="4989286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54200"/>
            <a:ext cx="3721517" cy="309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505" y="1854200"/>
            <a:ext cx="2469163" cy="3098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2241758" y="101600"/>
            <a:ext cx="7632700" cy="1600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 smtClean="0">
                <a:solidFill>
                  <a:schemeClr val="tx1"/>
                </a:solidFill>
              </a:rPr>
              <a:t>3 Great Scholar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81001" y="5428343"/>
            <a:ext cx="3721516" cy="49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Maneka</a:t>
            </a:r>
            <a:r>
              <a:rPr lang="en-IN" dirty="0"/>
              <a:t> </a:t>
            </a:r>
            <a:r>
              <a:rPr lang="en-IN" dirty="0" smtClean="0"/>
              <a:t>Gandhi - PFA</a:t>
            </a:r>
            <a:r>
              <a:rPr lang="en-IN" dirty="0"/>
              <a:t> 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694057" y="5105400"/>
            <a:ext cx="3348334" cy="816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Prashant </a:t>
            </a:r>
            <a:r>
              <a:rPr lang="en-IN" dirty="0" err="1" smtClean="0"/>
              <a:t>Tripathi</a:t>
            </a:r>
            <a:r>
              <a:rPr lang="en-IN" dirty="0" smtClean="0"/>
              <a:t>- Prashant </a:t>
            </a:r>
            <a:r>
              <a:rPr lang="en-IN" dirty="0" err="1" smtClean="0"/>
              <a:t>Advait</a:t>
            </a:r>
            <a:r>
              <a:rPr lang="en-IN" dirty="0" smtClean="0"/>
              <a:t> </a:t>
            </a:r>
            <a:r>
              <a:rPr lang="en-IN" dirty="0"/>
              <a:t>Foundation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88115" y="5428343"/>
            <a:ext cx="3788228" cy="4934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Robin Singh- </a:t>
            </a:r>
            <a:r>
              <a:rPr lang="en-IN" dirty="0" err="1"/>
              <a:t>Peepal</a:t>
            </a:r>
            <a:r>
              <a:rPr lang="en-IN" dirty="0"/>
              <a:t> </a:t>
            </a:r>
            <a:r>
              <a:rPr lang="en-IN" dirty="0" smtClean="0"/>
              <a:t>Farm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6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115081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04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rimates in biomedical Research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60338"/>
            <a:ext cx="5478556" cy="430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62 Laboratory Rabbit Stock Photos, Pictures &amp; Royalty-Free Images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1785937"/>
            <a:ext cx="5073650" cy="248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Are lab rats bred just for the lab? | HowStuff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10" descr="Are lab rats bred just for the lab? | HowStuffWork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0" y="4604610"/>
            <a:ext cx="5073650" cy="2253390"/>
          </a:xfrm>
          <a:prstGeom prst="rect">
            <a:avLst/>
          </a:prstGeom>
        </p:spPr>
      </p:pic>
      <p:pic>
        <p:nvPicPr>
          <p:cNvPr id="3084" name="Picture 12" descr="animal testing — ny farm animal sa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604610"/>
            <a:ext cx="5478556" cy="225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7487478" y="7937"/>
            <a:ext cx="4482272" cy="15425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b="1" dirty="0"/>
              <a:t>Our medicine- </a:t>
            </a:r>
            <a:r>
              <a:rPr lang="en-IN" sz="2800" b="1" dirty="0" smtClean="0"/>
              <a:t>Their </a:t>
            </a:r>
            <a:r>
              <a:rPr lang="en-IN" sz="2800" b="1" dirty="0"/>
              <a:t>torture</a:t>
            </a:r>
          </a:p>
        </p:txBody>
      </p:sp>
    </p:spTree>
    <p:extLst>
      <p:ext uri="{BB962C8B-B14F-4D97-AF65-F5344CB8AC3E}">
        <p14:creationId xmlns:p14="http://schemas.microsoft.com/office/powerpoint/2010/main" val="418418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336 Pregnant Cow Stock Photos, Pictures &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1208500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19" y="690976"/>
            <a:ext cx="4036786" cy="2260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36" y="1208500"/>
            <a:ext cx="3112636" cy="1743076"/>
          </a:xfrm>
          <a:prstGeom prst="rect">
            <a:avLst/>
          </a:prstGeom>
        </p:spPr>
      </p:pic>
      <p:sp>
        <p:nvSpPr>
          <p:cNvPr id="14" name="AutoShape 18" descr="गाय के बारे में कुछ रोचक तथ्‍य, जानकर रह जाएंगे हैरान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AutoShape 20" descr="Buy ST Cow/Buffalo/Bull Nylon Mohri Mohra (22.5-ft) Online at Low Prices in  India - Amazon.in"/>
          <p:cNvSpPr>
            <a:spLocks noChangeAspect="1" noChangeArrowheads="1"/>
          </p:cNvSpPr>
          <p:nvPr/>
        </p:nvSpPr>
        <p:spPr bwMode="auto">
          <a:xfrm>
            <a:off x="307974" y="0"/>
            <a:ext cx="312738" cy="3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022" y="3763823"/>
            <a:ext cx="2381250" cy="1924050"/>
          </a:xfrm>
          <a:prstGeom prst="rect">
            <a:avLst/>
          </a:prstGeom>
        </p:spPr>
      </p:pic>
      <p:sp>
        <p:nvSpPr>
          <p:cNvPr id="18" name="AutoShape 22" descr="किसकी भैंस, किसका बछड़ा? थाने पहुंचा मामला तो करना पड़ा DNA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850" y="3707089"/>
            <a:ext cx="2857500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86" y="3946355"/>
            <a:ext cx="2857500" cy="16002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50011" y="3180453"/>
            <a:ext cx="2771775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Continues Pregnancy</a:t>
            </a:r>
            <a:endParaRPr lang="en-IN" dirty="0"/>
          </a:p>
        </p:txBody>
      </p:sp>
      <p:sp>
        <p:nvSpPr>
          <p:cNvPr id="21" name="Rounded Rectangle 20"/>
          <p:cNvSpPr/>
          <p:nvPr/>
        </p:nvSpPr>
        <p:spPr>
          <a:xfrm>
            <a:off x="3802650" y="3180452"/>
            <a:ext cx="3037456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For high milk production</a:t>
            </a:r>
            <a:endParaRPr lang="en-IN" dirty="0"/>
          </a:p>
        </p:txBody>
      </p:sp>
      <p:sp>
        <p:nvSpPr>
          <p:cNvPr id="22" name="Rounded Rectangle 21"/>
          <p:cNvSpPr/>
          <p:nvPr/>
        </p:nvSpPr>
        <p:spPr>
          <a:xfrm>
            <a:off x="7338752" y="3147251"/>
            <a:ext cx="4005953" cy="4373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For your bag, shoes, jacket, belt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1842052" y="6599583"/>
            <a:ext cx="45719" cy="806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ounded Rectangle 22"/>
          <p:cNvSpPr/>
          <p:nvPr/>
        </p:nvSpPr>
        <p:spPr>
          <a:xfrm>
            <a:off x="307974" y="5666891"/>
            <a:ext cx="3494676" cy="1013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i-IN" dirty="0"/>
              <a:t>डेयरी इंडस्ट्रीज </a:t>
            </a:r>
            <a:r>
              <a:rPr lang="hi-IN" dirty="0" smtClean="0"/>
              <a:t>में </a:t>
            </a:r>
            <a:r>
              <a:rPr lang="hi-IN" dirty="0"/>
              <a:t>दूध निकालते समय बछड़ों को उनकी मां से बिल्कुल अलग कर दिया जाता है।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4" name="Rounded Rectangle 23"/>
          <p:cNvSpPr/>
          <p:nvPr/>
        </p:nvSpPr>
        <p:spPr>
          <a:xfrm>
            <a:off x="4034286" y="5888172"/>
            <a:ext cx="3494676" cy="746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i-IN" dirty="0"/>
              <a:t>गाय भैंसों के बूढ़े होने पर उन्हें कत्लखाने भेज दिया जाता है।</a:t>
            </a:r>
            <a:endParaRPr lang="en-IN" dirty="0"/>
          </a:p>
        </p:txBody>
      </p:sp>
      <p:sp>
        <p:nvSpPr>
          <p:cNvPr id="25" name="Rounded Rectangle 24"/>
          <p:cNvSpPr/>
          <p:nvPr/>
        </p:nvSpPr>
        <p:spPr>
          <a:xfrm>
            <a:off x="7910962" y="5429806"/>
            <a:ext cx="4069003" cy="1351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i-IN" dirty="0"/>
              <a:t>गाय</a:t>
            </a:r>
            <a:r>
              <a:rPr lang="en-US" dirty="0"/>
              <a:t>/</a:t>
            </a:r>
            <a:r>
              <a:rPr lang="hi-IN" dirty="0"/>
              <a:t>भैंस जब बैल</a:t>
            </a:r>
            <a:r>
              <a:rPr lang="en-US" dirty="0"/>
              <a:t>/</a:t>
            </a:r>
            <a:r>
              <a:rPr lang="hi-IN" dirty="0"/>
              <a:t>पाड़ा</a:t>
            </a:r>
            <a:r>
              <a:rPr lang="en-IN" dirty="0"/>
              <a:t> (Male)</a:t>
            </a:r>
            <a:r>
              <a:rPr lang="hi-IN" dirty="0"/>
              <a:t> पैदा करती है</a:t>
            </a:r>
            <a:r>
              <a:rPr lang="en-US" dirty="0"/>
              <a:t>, </a:t>
            </a:r>
            <a:r>
              <a:rPr lang="hi-IN" dirty="0"/>
              <a:t>तो इन्हे  कत्लखाने में बेच दिया जाता है</a:t>
            </a:r>
            <a:r>
              <a:rPr lang="en-US" dirty="0"/>
              <a:t>, </a:t>
            </a:r>
            <a:r>
              <a:rPr lang="hi-IN" dirty="0"/>
              <a:t>क्योंकि खेती में आजकल इनकी उपयोगिता नहीं रही।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49" y="12503"/>
            <a:ext cx="1482701" cy="99065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541669" y="163929"/>
            <a:ext cx="1931479" cy="68780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Milk?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42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02111" y="1767365"/>
            <a:ext cx="6819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>
                <a:solidFill>
                  <a:srgbClr val="212121"/>
                </a:solidFill>
                <a:latin typeface="Laila"/>
              </a:rPr>
              <a:t>100 ग्राम सोयाबीन खाते हैं तो आपको </a:t>
            </a:r>
            <a:r>
              <a:rPr lang="hi-IN" dirty="0" smtClean="0">
                <a:solidFill>
                  <a:srgbClr val="212121"/>
                </a:solidFill>
                <a:latin typeface="Laila"/>
              </a:rPr>
              <a:t>उससे </a:t>
            </a:r>
            <a:r>
              <a:rPr lang="en-IN" dirty="0" smtClean="0">
                <a:solidFill>
                  <a:srgbClr val="212121"/>
                </a:solidFill>
                <a:latin typeface="Laila"/>
              </a:rPr>
              <a:t>52</a:t>
            </a:r>
            <a:r>
              <a:rPr lang="hi-IN" dirty="0" smtClean="0">
                <a:solidFill>
                  <a:srgbClr val="212121"/>
                </a:solidFill>
                <a:latin typeface="Laila"/>
              </a:rPr>
              <a:t> </a:t>
            </a:r>
            <a:r>
              <a:rPr lang="hi-IN" dirty="0">
                <a:solidFill>
                  <a:srgbClr val="212121"/>
                </a:solidFill>
                <a:latin typeface="Laila"/>
              </a:rPr>
              <a:t>ग्राम प्रोटीन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497494" y="2763405"/>
            <a:ext cx="5046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dirty="0">
                <a:solidFill>
                  <a:srgbClr val="212121"/>
                </a:solidFill>
                <a:latin typeface="Laila"/>
              </a:rPr>
              <a:t>100 ग्राम मटन खाते हैं तो आपको 26 ग्राम प्रोटीन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497494" y="3886030"/>
            <a:ext cx="5301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i-IN" dirty="0">
                <a:solidFill>
                  <a:srgbClr val="212121"/>
                </a:solidFill>
                <a:latin typeface="Laila"/>
              </a:rPr>
              <a:t>100 ग्राम </a:t>
            </a:r>
            <a:r>
              <a:rPr lang="hi-IN" dirty="0">
                <a:latin typeface="Laila"/>
                <a:hlinkClick r:id="rId2"/>
              </a:rPr>
              <a:t>मूंगफली</a:t>
            </a:r>
            <a:r>
              <a:rPr lang="hi-IN" dirty="0">
                <a:solidFill>
                  <a:srgbClr val="212121"/>
                </a:solidFill>
                <a:latin typeface="Laila"/>
              </a:rPr>
              <a:t> खाने पर आपको 25 ग्राम प्रोटीन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554510" y="4874088"/>
            <a:ext cx="6515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dirty="0">
                <a:solidFill>
                  <a:srgbClr val="212121"/>
                </a:solidFill>
                <a:latin typeface="Laila"/>
              </a:rPr>
              <a:t>100 ग्राम </a:t>
            </a:r>
            <a:r>
              <a:rPr lang="hi-IN" dirty="0" smtClean="0">
                <a:solidFill>
                  <a:srgbClr val="212121"/>
                </a:solidFill>
                <a:latin typeface="Laila"/>
              </a:rPr>
              <a:t>चिकन</a:t>
            </a:r>
            <a:r>
              <a:rPr lang="en-IN" dirty="0" smtClean="0"/>
              <a:t> </a:t>
            </a:r>
            <a:r>
              <a:rPr lang="hi-IN" dirty="0" smtClean="0">
                <a:solidFill>
                  <a:srgbClr val="212121"/>
                </a:solidFill>
                <a:latin typeface="Laila"/>
              </a:rPr>
              <a:t>खाने </a:t>
            </a:r>
            <a:r>
              <a:rPr lang="hi-IN" dirty="0">
                <a:solidFill>
                  <a:srgbClr val="212121"/>
                </a:solidFill>
                <a:latin typeface="Laila"/>
              </a:rPr>
              <a:t>पर आपको </a:t>
            </a:r>
            <a:r>
              <a:rPr lang="hi-IN" dirty="0" smtClean="0">
                <a:solidFill>
                  <a:srgbClr val="212121"/>
                </a:solidFill>
                <a:latin typeface="Laila"/>
              </a:rPr>
              <a:t>2</a:t>
            </a:r>
            <a:r>
              <a:rPr lang="en-IN" dirty="0" smtClean="0">
                <a:solidFill>
                  <a:srgbClr val="212121"/>
                </a:solidFill>
                <a:latin typeface="Laila"/>
              </a:rPr>
              <a:t>4</a:t>
            </a:r>
            <a:r>
              <a:rPr lang="hi-IN" dirty="0" smtClean="0">
                <a:solidFill>
                  <a:srgbClr val="212121"/>
                </a:solidFill>
                <a:latin typeface="Laila"/>
              </a:rPr>
              <a:t> </a:t>
            </a:r>
            <a:r>
              <a:rPr lang="hi-IN" dirty="0">
                <a:solidFill>
                  <a:srgbClr val="212121"/>
                </a:solidFill>
                <a:latin typeface="Laila"/>
              </a:rPr>
              <a:t>ग्राम प्रोटीन</a:t>
            </a:r>
            <a:endParaRPr lang="en-IN" dirty="0"/>
          </a:p>
        </p:txBody>
      </p:sp>
      <p:pic>
        <p:nvPicPr>
          <p:cNvPr id="2050" name="Picture 2" descr="high protein foods for vegetari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09" y="227961"/>
            <a:ext cx="4721803" cy="636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imal Rights Vegan Ⓥ on Twitter: &quot;No eggs, no honey, no testing on  animals, nothing at all that is derived from animal exploitation - as far  as practically possible. That is #vegnism #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0929"/>
            <a:ext cx="5310396" cy="56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egan vs Vegetarian – Be Mine Health Frie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997" y="1230929"/>
            <a:ext cx="6642238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505740" y="145774"/>
            <a:ext cx="2491408" cy="1085155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Vegan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18194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ETA Releases Cruel Video Exposing How Crocodile Skin Bags Are Made And  You'll Never Use One Ag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" y="391886"/>
            <a:ext cx="7093367" cy="351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ther making process using crocodile skin is a skill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79" y="1632858"/>
            <a:ext cx="447962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25" y="4187687"/>
            <a:ext cx="3532372" cy="26206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379" y="4714875"/>
            <a:ext cx="2143125" cy="21431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953" y="4714875"/>
            <a:ext cx="1924050" cy="2371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81" y="4187687"/>
            <a:ext cx="2554662" cy="267031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7712378" y="391886"/>
            <a:ext cx="4347625" cy="101645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i-IN" sz="2000" dirty="0"/>
              <a:t>आप के </a:t>
            </a:r>
            <a:r>
              <a:rPr lang="hi-IN" sz="2000" dirty="0" smtClean="0"/>
              <a:t>लिए</a:t>
            </a:r>
            <a:r>
              <a:rPr lang="en-IN" sz="2000" dirty="0" smtClean="0"/>
              <a:t>- </a:t>
            </a:r>
          </a:p>
          <a:p>
            <a:pPr algn="ctr"/>
            <a:r>
              <a:rPr lang="en-IN" sz="2000" b="1" dirty="0" smtClean="0"/>
              <a:t>Leather </a:t>
            </a:r>
            <a:r>
              <a:rPr lang="en-IN" sz="2000" b="1" dirty="0"/>
              <a:t>Clothes And Accessories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35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9521</TotalTime>
  <Words>226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Century Gothic</vt:lpstr>
      <vt:lpstr>Laila</vt:lpstr>
      <vt:lpstr>Mangal</vt:lpstr>
      <vt:lpstr>Roboto-Bold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Rajnish Sinha</dc:creator>
  <cp:lastModifiedBy>Rajnish Sinha</cp:lastModifiedBy>
  <cp:revision>127</cp:revision>
  <dcterms:created xsi:type="dcterms:W3CDTF">2022-12-22T15:15:43Z</dcterms:created>
  <dcterms:modified xsi:type="dcterms:W3CDTF">2023-03-07T07:44:26Z</dcterms:modified>
</cp:coreProperties>
</file>